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7" roundtripDataSignature="AMtx7mhwmXwf3VRnF7ZKRkOmfsK9NkyY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3809b0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963809b0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63809b0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963809b0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35b5aa2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935b5aa2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71a40d35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971a40d3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71a40d3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971a40d3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1a40d35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971a40d35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1a40d35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971a40d35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469e613b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9469e613b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469e613b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9469e613b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35b5aa27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935b5aa2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35b5aa2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935b5aa2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71a40d35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971a40d3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b743f896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8b743f89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469e613b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9469e613b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469e613b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469e613b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b743f896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8b743f896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469e613b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9469e613b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469e613b2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469e613b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9469e613b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9469e613b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4307adb6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4307adb6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b743f896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8b743f896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963809b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963809b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469e613b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469e613b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71a40d35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971a40d35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b743f896f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8b743f896f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469e613b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9469e613b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469e613b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9469e613b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9469e613b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9469e613b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469e613b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9469e613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469e613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469e613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469e613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469e613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9469e613b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9469e613b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469e613b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469e613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469e613b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469e613b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9469e613b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9469e613b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35b5aa2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935b5aa2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469e613b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469e613b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469e613b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469e613b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2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" name="Google Shape;32;p35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3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hyperlink" Target="https://slack.com/downloa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hyperlink" Target="https://www.forbes.com/sites/eriklarson/2017/09/21/new-research-diversity-inclusion-better-decision-making-at-work/#68dfccd54cbf" TargetMode="External"/><Relationship Id="rId5" Type="http://schemas.openxmlformats.org/officeDocument/2006/relationships/hyperlink" Target="https://blogs.scientificamerican.com/voices/diversity-in-stem-what-it-is-and-why-it-matters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hyperlink" Target="https://www.forbes.com/sites/eriklarson/2017/09/21/new-research-diversity-inclusion-better-decision-making-at-work/#68dfccd54cbf" TargetMode="External"/><Relationship Id="rId5" Type="http://schemas.openxmlformats.org/officeDocument/2006/relationships/hyperlink" Target="https://blogs.scientificamerican.com/voices/diversity-in-stem-what-it-is-and-why-it-matters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hyperlink" Target="http://readiab.org/book/latest/3/1.html#4.2.2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cheatography.com/weidadeyue/cheat-sheets/jupyter-notebook/pdf_bw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hyperlink" Target="https://guides.github.com/pdfs/markdown-cheatsheet-online.pdf" TargetMode="External"/><Relationship Id="rId5" Type="http://schemas.openxmlformats.org/officeDocument/2006/relationships/hyperlink" Target="https://jupyter-notebook.readthedocs.io/en/stable/examples/Notebook/Working%20With%20Markdown%20Cells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jupyterhub-abcb.scripps.edu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jupyterhub-abcb.scripps.edu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hyperlink" Target="https://www.hongkiat.com/blog/developers-command-line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howtogeek.com/307701/how-to-customize-and-colorize-your-bash-prompt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st.github.com/poopsplat/7195274" TargetMode="External"/><Relationship Id="rId4" Type="http://schemas.openxmlformats.org/officeDocument/2006/relationships/hyperlink" Target="https://devhints.io/bash" TargetMode="External"/><Relationship Id="rId5" Type="http://schemas.openxmlformats.org/officeDocument/2006/relationships/hyperlink" Target="https://devhints.io/bash" TargetMode="External"/><Relationship Id="rId6" Type="http://schemas.openxmlformats.org/officeDocument/2006/relationships/hyperlink" Target="https://github.com/altescape/dotfiles/wiki/Bash:-Less-command-and-navigate" TargetMode="External"/><Relationship Id="rId7" Type="http://schemas.openxmlformats.org/officeDocument/2006/relationships/hyperlink" Target="https://github.com/altescape/dotfiles/wiki/Bash:-Less-command-and-navigate" TargetMode="External"/><Relationship Id="rId8" Type="http://schemas.openxmlformats.org/officeDocument/2006/relationships/hyperlink" Target="https://www.google.com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google.com/search?q=ls+sort+by+recently+modified" TargetMode="External"/><Relationship Id="rId4" Type="http://schemas.openxmlformats.org/officeDocument/2006/relationships/hyperlink" Target="https://github.com/SuLab/Applied-Bioinformatics/issues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0" Type="http://schemas.openxmlformats.org/officeDocument/2006/relationships/image" Target="../media/image4.jpg"/><Relationship Id="rId9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SuLab/Applied-Bioinformatics/tree/Fall-202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Fundamentals of Scientific Computing 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AND –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Bioinformatics and Computational Biology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>
            <p:ph idx="4294967295" type="subTitle"/>
          </p:nvPr>
        </p:nvSpPr>
        <p:spPr>
          <a:xfrm>
            <a:off x="311700" y="34424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Fall 2020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7167175" y="8918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86800" y="15417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167175" y="18936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7645600" y="17311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6553375" y="15417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6553375" y="25437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5641700" y="30131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248425" y="31571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7862250" y="26575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862250" y="39122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427000" y="43094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6345775" y="32879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5334900" y="41093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7248425" y="44612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7085925" y="38092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 txBox="1"/>
          <p:nvPr>
            <p:ph idx="1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</p:txBody>
      </p:sp>
      <p:sp>
        <p:nvSpPr>
          <p:cNvPr id="202" name="Google Shape;202;p8"/>
          <p:cNvSpPr txBox="1"/>
          <p:nvPr>
            <p:ph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Imagine this </a:t>
            </a:r>
            <a:r>
              <a:rPr lang="en"/>
              <a:t>a</a:t>
            </a:r>
            <a:r>
              <a:rPr lang="en" sz="2400"/>
              <a:t>s all of bioinformatics</a:t>
            </a:r>
            <a:endParaRPr sz="2400"/>
          </a:p>
        </p:txBody>
      </p:sp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>
            <p:ph idx="4294967295"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Imagine this as all of bioinformatics</a:t>
            </a:r>
            <a:endParaRPr sz="2400"/>
          </a:p>
        </p:txBody>
      </p:sp>
      <p:sp>
        <p:nvSpPr>
          <p:cNvPr id="225" name="Google Shape;225;p9"/>
          <p:cNvSpPr txBox="1"/>
          <p:nvPr>
            <p:ph idx="4294967295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Cover a selection of bioinformatics topics in great depth?</a:t>
            </a:r>
            <a:endParaRPr sz="1600"/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2395800"/>
            <a:ext cx="351900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5713875" y="3356100"/>
            <a:ext cx="1302075" cy="1471350"/>
          </a:xfrm>
          <a:custGeom>
            <a:rect b="b" l="l" r="r" t="t"/>
            <a:pathLst>
              <a:path extrusionOk="0" h="58854" w="52083">
                <a:moveTo>
                  <a:pt x="0" y="58854"/>
                </a:moveTo>
                <a:cubicBezTo>
                  <a:pt x="5536" y="58373"/>
                  <a:pt x="24553" y="59216"/>
                  <a:pt x="33218" y="55966"/>
                </a:cubicBezTo>
                <a:cubicBezTo>
                  <a:pt x="41884" y="52717"/>
                  <a:pt x="51271" y="48685"/>
                  <a:pt x="51993" y="39357"/>
                </a:cubicBezTo>
                <a:cubicBezTo>
                  <a:pt x="52715" y="30029"/>
                  <a:pt x="39958" y="6560"/>
                  <a:pt x="3755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4016850" y="3202650"/>
            <a:ext cx="2491375" cy="1236650"/>
          </a:xfrm>
          <a:custGeom>
            <a:rect b="b" l="l" r="r" t="t"/>
            <a:pathLst>
              <a:path extrusionOk="0" h="49466" w="99655">
                <a:moveTo>
                  <a:pt x="0" y="49466"/>
                </a:moveTo>
                <a:cubicBezTo>
                  <a:pt x="3852" y="46217"/>
                  <a:pt x="15888" y="36408"/>
                  <a:pt x="23109" y="29969"/>
                </a:cubicBezTo>
                <a:cubicBezTo>
                  <a:pt x="30330" y="23530"/>
                  <a:pt x="32436" y="15526"/>
                  <a:pt x="43328" y="10832"/>
                </a:cubicBezTo>
                <a:cubicBezTo>
                  <a:pt x="54220" y="6138"/>
                  <a:pt x="79074" y="3611"/>
                  <a:pt x="88462" y="1806"/>
                </a:cubicBezTo>
                <a:cubicBezTo>
                  <a:pt x="97850" y="1"/>
                  <a:pt x="97790" y="301"/>
                  <a:pt x="996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 txBox="1"/>
          <p:nvPr>
            <p:ph idx="4294967295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Cover a selection of bioinformatics topics in great depth?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Provide guidance and confidence in your ability to manage and analyze your own data</a:t>
            </a:r>
            <a:endParaRPr sz="1600"/>
          </a:p>
        </p:txBody>
      </p:sp>
      <p:sp>
        <p:nvSpPr>
          <p:cNvPr id="236" name="Google Shape;236;p10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7167175" y="18936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7248425" y="31571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6345775" y="32879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2700000">
            <a:off x="2346375" y="4598987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00002">
            <a:off x="3023900" y="4337212"/>
            <a:ext cx="505498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00002">
            <a:off x="3686700" y="4179787"/>
            <a:ext cx="505498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904388">
            <a:off x="4360850" y="4291737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79046">
            <a:off x="5096175" y="4414475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>
            <a:off x="5763037" y="4138700"/>
            <a:ext cx="505499" cy="4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1389008">
            <a:off x="5975150" y="3476062"/>
            <a:ext cx="505499" cy="4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0"/>
          <p:cNvSpPr txBox="1"/>
          <p:nvPr>
            <p:ph idx="4294967295"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Imagine this as all of bioinformatics</a:t>
            </a:r>
            <a:endParaRPr sz="2400"/>
          </a:p>
        </p:txBody>
      </p:sp>
      <p:pic>
        <p:nvPicPr>
          <p:cNvPr id="262" name="Google Shape;2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308800" y="239580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3600" y="3356100"/>
            <a:ext cx="402449" cy="3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95" y="4233175"/>
            <a:ext cx="991705" cy="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0"/>
          <p:cNvSpPr txBox="1"/>
          <p:nvPr/>
        </p:nvSpPr>
        <p:spPr>
          <a:xfrm>
            <a:off x="51025" y="4439300"/>
            <a:ext cx="933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TODAY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Philosophy</a:t>
            </a:r>
            <a:endParaRPr/>
          </a:p>
        </p:txBody>
      </p:sp>
      <p:sp>
        <p:nvSpPr>
          <p:cNvPr id="273" name="Google Shape;273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course </a:t>
            </a:r>
            <a:r>
              <a:rPr b="1" i="1" lang="en" sz="2000">
                <a:solidFill>
                  <a:srgbClr val="E06666"/>
                </a:solidFill>
              </a:rPr>
              <a:t>is not</a:t>
            </a:r>
            <a:r>
              <a:rPr b="1" lang="en" sz="2000"/>
              <a:t> </a:t>
            </a:r>
            <a:r>
              <a:rPr lang="en" sz="2000"/>
              <a:t>a comprehensive review of bioinformatics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course </a:t>
            </a:r>
            <a:r>
              <a:rPr b="1" i="1" lang="en" sz="2000">
                <a:solidFill>
                  <a:srgbClr val="93C47D"/>
                </a:solidFill>
              </a:rPr>
              <a:t>is</a:t>
            </a:r>
            <a:r>
              <a:rPr b="1" lang="en" sz="2000"/>
              <a:t> </a:t>
            </a:r>
            <a:r>
              <a:rPr lang="en" sz="2000"/>
              <a:t>a course to learn applied skills, </a:t>
            </a:r>
            <a:br>
              <a:rPr lang="en" sz="2000"/>
            </a:br>
            <a:r>
              <a:rPr lang="en" sz="2000"/>
              <a:t>using a few common bioinformatics analyses as examples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78D8"/>
              </a:buClr>
              <a:buSzPts val="2000"/>
              <a:buChar char="●"/>
            </a:pPr>
            <a:r>
              <a:rPr lang="en" sz="2000">
                <a:solidFill>
                  <a:srgbClr val="3C78D8"/>
                </a:solidFill>
              </a:rPr>
              <a:t>There are many ways to cook an egg</a:t>
            </a:r>
            <a:br>
              <a:rPr lang="en" sz="2000">
                <a:solidFill>
                  <a:srgbClr val="3C78D8"/>
                </a:solidFill>
              </a:rPr>
            </a:br>
            <a:r>
              <a:rPr lang="en" sz="2000">
                <a:solidFill>
                  <a:srgbClr val="3C78D8"/>
                </a:solidFill>
              </a:rPr>
              <a:t>We will demonstrate one way</a:t>
            </a:r>
            <a:endParaRPr sz="2000">
              <a:solidFill>
                <a:srgbClr val="3C78D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274" name="Google Shape;27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280" name="Google Shape;280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C78D8"/>
                </a:solidFill>
              </a:rPr>
              <a:t>Scientific</a:t>
            </a:r>
            <a:endParaRPr b="1" sz="1800">
              <a:solidFill>
                <a:srgbClr val="3C78D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RNA-seq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Reproducibility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Presentation and Peer Review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i="1" lang="en" sz="1800">
                <a:solidFill>
                  <a:srgbClr val="E06666"/>
                </a:solidFill>
              </a:rPr>
              <a:t>NOT</a:t>
            </a:r>
            <a:r>
              <a:rPr b="1" i="1" lang="en" sz="1800">
                <a:solidFill>
                  <a:srgbClr val="EA9999"/>
                </a:solidFill>
              </a:rPr>
              <a:t> </a:t>
            </a:r>
            <a:r>
              <a:rPr i="1" lang="en" sz="1800"/>
              <a:t>covering image analysis, phylogenetics, genetic association, biostatistics, cytoscape, biomedical ontologies, algorithms, ...</a:t>
            </a:r>
            <a:endParaRPr i="1" sz="1800"/>
          </a:p>
        </p:txBody>
      </p:sp>
      <p:sp>
        <p:nvSpPr>
          <p:cNvPr id="281" name="Google Shape;281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C78D8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Technical</a:t>
            </a:r>
            <a:br>
              <a:rPr b="1" lang="en" sz="1800">
                <a:solidFill>
                  <a:srgbClr val="3C78D8"/>
                </a:solidFill>
              </a:rPr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jupyter </a:t>
            </a:r>
            <a:r>
              <a:rPr lang="en" sz="1800"/>
              <a:t>– analysis notebooks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bash </a:t>
            </a:r>
            <a:r>
              <a:rPr lang="en" sz="1800"/>
              <a:t>– command line shell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R</a:t>
            </a:r>
            <a:r>
              <a:rPr lang="en" sz="1800"/>
              <a:t> – language for statistical computing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bioconductor </a:t>
            </a:r>
            <a:r>
              <a:rPr lang="en" sz="1800"/>
              <a:t>– R libraries for bioinformatics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git </a:t>
            </a:r>
            <a:r>
              <a:rPr lang="en" sz="1800"/>
              <a:t>and </a:t>
            </a:r>
            <a:r>
              <a:rPr i="1" lang="en" sz="1800"/>
              <a:t>github </a:t>
            </a:r>
            <a:r>
              <a:rPr lang="en" sz="1800"/>
              <a:t>– version control</a:t>
            </a:r>
            <a:endParaRPr sz="1800"/>
          </a:p>
        </p:txBody>
      </p:sp>
      <p:sp>
        <p:nvSpPr>
          <p:cNvPr id="282" name="Google Shape;28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endParaRPr/>
          </a:p>
        </p:txBody>
      </p:sp>
      <p:sp>
        <p:nvSpPr>
          <p:cNvPr id="289" name="Google Shape;28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63809b023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295" name="Google Shape;295;g963809b023_0_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Letter Grade - Business per usual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Pass/Fail - Treated similar as Letter Grade (70% or higher)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 - Amount of learning up to you, treated same as Letter Grade</a:t>
            </a:r>
            <a:endParaRPr/>
          </a:p>
        </p:txBody>
      </p:sp>
      <p:sp>
        <p:nvSpPr>
          <p:cNvPr id="296" name="Google Shape;296;g963809b023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63809b023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02" name="Google Shape;302;g963809b023_0_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Letter Grade - Business per usual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Pass/Fail - </a:t>
            </a:r>
            <a:r>
              <a:rPr lang="en"/>
              <a:t>T</a:t>
            </a:r>
            <a:r>
              <a:rPr lang="en"/>
              <a:t>reated similar as Letter Grade (70% or higher)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 - Amount of learning up to you, treated same as Letter Grade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Feeling advanced during certain sections? Teaching opportunities!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03" name="Google Shape;303;g963809b023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35b5aa275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endParaRPr b="1">
              <a:solidFill>
                <a:srgbClr val="93C47D"/>
              </a:solidFill>
            </a:endParaRPr>
          </a:p>
        </p:txBody>
      </p:sp>
      <p:sp>
        <p:nvSpPr>
          <p:cNvPr id="309" name="Google Shape;309;g935b5aa275_0_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935b5aa275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71a40d359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</p:txBody>
      </p:sp>
      <p:sp>
        <p:nvSpPr>
          <p:cNvPr id="316" name="Google Shape;316;g971a40d359_0_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Make sure your full name is shown in Slack for TAs to record you name</a:t>
            </a:r>
            <a:endParaRPr sz="12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Char char="○"/>
            </a:pPr>
            <a:r>
              <a:rPr lang="en">
                <a:solidFill>
                  <a:srgbClr val="3C78D8"/>
                </a:solidFill>
              </a:rPr>
              <a:t>Unit A		2.5 pts per class = 20 / (2*4 weeks) 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Absence: A student can have 1 unexcused and 1 excused (2 total)</a:t>
            </a:r>
            <a:endParaRPr sz="10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Char char="○"/>
            </a:pPr>
            <a:r>
              <a:rPr lang="en">
                <a:solidFill>
                  <a:srgbClr val="3C78D8"/>
                </a:solidFill>
              </a:rPr>
              <a:t>Unit B-C		2 pts per weeks 5-9 = 20 / (2*5 weeks)</a:t>
            </a:r>
            <a:endParaRPr>
              <a:solidFill>
                <a:srgbClr val="3C78D8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Absence: A student can have 1 excused absence during weeks 5-9, 2 unexcused weeks 5-12 (3 total)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Note participation points not given for weeks 10-12 due to nature of the topics</a:t>
            </a:r>
            <a:br>
              <a:rPr lang="en" sz="1000">
                <a:solidFill>
                  <a:srgbClr val="434343"/>
                </a:solidFill>
              </a:rPr>
            </a:br>
            <a:endParaRPr sz="1000"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Absences can be made-up by sending a 4-6 sentence synopsis from recorded lectures 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971a40d359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71a40d359_0_7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971a40d359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g971a40d359_0_7"/>
          <p:cNvSpPr txBox="1"/>
          <p:nvPr>
            <p:ph idx="4294967295" type="title"/>
          </p:nvPr>
        </p:nvSpPr>
        <p:spPr>
          <a:xfrm>
            <a:off x="667950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Check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audio and video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000"/>
              <a:t>t</a:t>
            </a:r>
            <a:r>
              <a:rPr b="1" lang="en" sz="2000"/>
              <a:t>humbs up</a:t>
            </a:r>
            <a:endParaRPr b="1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71a40d359_0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3" name="Google Shape;323;g971a40d359_0_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971a40d359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g971a40d35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" y="2727900"/>
            <a:ext cx="4001651" cy="12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71a40d359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1" name="Google Shape;331;g971a40d359_0_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971a40d359_0_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g971a40d359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" y="2727900"/>
            <a:ext cx="4001651" cy="12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971a40d35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012" y="2571751"/>
            <a:ext cx="2199151" cy="22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Zoom for Participation (Test)</a:t>
            </a:r>
            <a:endParaRPr/>
          </a:p>
        </p:txBody>
      </p:sp>
      <p:sp>
        <p:nvSpPr>
          <p:cNvPr id="340" name="Google Shape;340;p14"/>
          <p:cNvSpPr txBox="1"/>
          <p:nvPr/>
        </p:nvSpPr>
        <p:spPr>
          <a:xfrm>
            <a:off x="1179050" y="2899775"/>
            <a:ext cx="2513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understand this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4400275" y="2757150"/>
            <a:ext cx="26268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not understanding and need clarification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1650600" y="1234625"/>
            <a:ext cx="3000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" sz="10000"/>
              <a:t>👍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14"/>
          <p:cNvPicPr preferRelativeResize="0"/>
          <p:nvPr/>
        </p:nvPicPr>
        <p:blipFill rotWithShape="1">
          <a:blip r:embed="rId3">
            <a:alphaModFix/>
          </a:blip>
          <a:srcRect b="35232" l="65069" r="7982" t="21199"/>
          <a:stretch/>
        </p:blipFill>
        <p:spPr>
          <a:xfrm>
            <a:off x="4948338" y="1365150"/>
            <a:ext cx="1530675" cy="13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469e613b2_0_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Zoom for Participation (Test)</a:t>
            </a:r>
            <a:endParaRPr/>
          </a:p>
        </p:txBody>
      </p:sp>
      <p:sp>
        <p:nvSpPr>
          <p:cNvPr id="350" name="Google Shape;350;g9469e613b2_0_235"/>
          <p:cNvSpPr txBox="1"/>
          <p:nvPr/>
        </p:nvSpPr>
        <p:spPr>
          <a:xfrm>
            <a:off x="1179050" y="2899775"/>
            <a:ext cx="2513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understand this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9469e613b2_0_235"/>
          <p:cNvSpPr txBox="1"/>
          <p:nvPr/>
        </p:nvSpPr>
        <p:spPr>
          <a:xfrm>
            <a:off x="4400275" y="2757150"/>
            <a:ext cx="26268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not understanding and need clarification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9469e613b2_0_235"/>
          <p:cNvSpPr txBox="1"/>
          <p:nvPr/>
        </p:nvSpPr>
        <p:spPr>
          <a:xfrm>
            <a:off x="1650600" y="1234625"/>
            <a:ext cx="3000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" sz="10000"/>
              <a:t>👍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9469e613b2_0_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g9469e613b2_0_235"/>
          <p:cNvSpPr txBox="1"/>
          <p:nvPr>
            <p:ph type="title"/>
          </p:nvPr>
        </p:nvSpPr>
        <p:spPr>
          <a:xfrm>
            <a:off x="259275" y="38837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800"/>
              <a:t>It’s our job to make sure everyone is on the same page, and this is a </a:t>
            </a:r>
            <a:r>
              <a:rPr b="1" lang="en" sz="1800">
                <a:solidFill>
                  <a:srgbClr val="93C47D"/>
                </a:solidFill>
              </a:rPr>
              <a:t>no-judgement zone</a:t>
            </a:r>
            <a:r>
              <a:rPr lang="en" sz="1800"/>
              <a:t>. Always ask questions (even the ones that seem ‘dumb’).</a:t>
            </a:r>
            <a:br>
              <a:rPr lang="en" sz="1800"/>
            </a:br>
            <a:r>
              <a:rPr lang="en" sz="1800"/>
              <a:t>It’s very likely someone has the same question as you!</a:t>
            </a:r>
            <a:endParaRPr sz="1800"/>
          </a:p>
        </p:txBody>
      </p:sp>
      <p:pic>
        <p:nvPicPr>
          <p:cNvPr id="355" name="Google Shape;355;g9469e613b2_0_235"/>
          <p:cNvPicPr preferRelativeResize="0"/>
          <p:nvPr/>
        </p:nvPicPr>
        <p:blipFill rotWithShape="1">
          <a:blip r:embed="rId3">
            <a:alphaModFix/>
          </a:blip>
          <a:srcRect b="35232" l="65069" r="7982" t="21199"/>
          <a:stretch/>
        </p:blipFill>
        <p:spPr>
          <a:xfrm>
            <a:off x="4948338" y="1365150"/>
            <a:ext cx="1530675" cy="13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469e613b2_0_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Slack for Questions (&gt; Zoom)</a:t>
            </a:r>
            <a:endParaRPr/>
          </a:p>
        </p:txBody>
      </p:sp>
      <p:sp>
        <p:nvSpPr>
          <p:cNvPr id="361" name="Google Shape;361;g9469e613b2_0_2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g9469e613b2_0_245"/>
          <p:cNvPicPr preferRelativeResize="0"/>
          <p:nvPr/>
        </p:nvPicPr>
        <p:blipFill rotWithShape="1">
          <a:blip r:embed="rId3">
            <a:alphaModFix/>
          </a:blip>
          <a:srcRect b="45878" l="0" r="0" t="0"/>
          <a:stretch/>
        </p:blipFill>
        <p:spPr>
          <a:xfrm>
            <a:off x="239675" y="1301500"/>
            <a:ext cx="5133476" cy="3501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g9469e613b2_0_245"/>
          <p:cNvCxnSpPr/>
          <p:nvPr/>
        </p:nvCxnSpPr>
        <p:spPr>
          <a:xfrm>
            <a:off x="2487363" y="974200"/>
            <a:ext cx="638100" cy="3273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g9469e613b2_0_245"/>
          <p:cNvSpPr txBox="1"/>
          <p:nvPr>
            <p:ph idx="1" type="body"/>
          </p:nvPr>
        </p:nvSpPr>
        <p:spPr>
          <a:xfrm>
            <a:off x="5373150" y="1387050"/>
            <a:ext cx="364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>
              <a:solidFill>
                <a:srgbClr val="3C78D8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Pinned posts = of importan</a:t>
            </a:r>
            <a:r>
              <a:rPr lang="en" sz="1600"/>
              <a:t>ce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 chat clutter. If you see a topic/question similar to yours, reply to it as a thread &gt; reply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Write your question(s) as one full set &gt; multiple entries after another to reduce notifications </a:t>
            </a:r>
            <a:endParaRPr sz="1600"/>
          </a:p>
        </p:txBody>
      </p:sp>
      <p:sp>
        <p:nvSpPr>
          <p:cNvPr id="365" name="Google Shape;365;g9469e613b2_0_245"/>
          <p:cNvSpPr txBox="1"/>
          <p:nvPr/>
        </p:nvSpPr>
        <p:spPr>
          <a:xfrm>
            <a:off x="5764125" y="1231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https://slack.com/download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35b5aa275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Homework (10 pts each)</a:t>
            </a:r>
            <a:endParaRPr/>
          </a:p>
        </p:txBody>
      </p:sp>
      <p:sp>
        <p:nvSpPr>
          <p:cNvPr id="371" name="Google Shape;371;g935b5aa275_0_7"/>
          <p:cNvSpPr txBox="1"/>
          <p:nvPr>
            <p:ph idx="1" type="body"/>
          </p:nvPr>
        </p:nvSpPr>
        <p:spPr>
          <a:xfrm>
            <a:off x="16572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>
                <a:solidFill>
                  <a:srgbClr val="3C78D8"/>
                </a:solidFill>
              </a:rPr>
              <a:t>Breakdown per assignment: 2*3 + 4 = 10 pts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Tue (aa + ab), and Thu (ba) = ~2 pts each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Thu (bb) = 4 pts each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Each homework has up to 12 points, but you can only receive 10 points 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( this intended to help you :) )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>
                <a:solidFill>
                  <a:srgbClr val="3C78D8"/>
                </a:solidFill>
              </a:rPr>
              <a:t>Submit </a:t>
            </a:r>
            <a:r>
              <a:rPr i="1" lang="en" sz="1600" u="sng">
                <a:solidFill>
                  <a:srgbClr val="3C78D8"/>
                </a:solidFill>
              </a:rPr>
              <a:t>entire</a:t>
            </a:r>
            <a:r>
              <a:rPr lang="en" sz="1600">
                <a:solidFill>
                  <a:srgbClr val="3C78D8"/>
                </a:solidFill>
              </a:rPr>
              <a:t> assignment as complete before the next Tue @ 8 AM PST</a:t>
            </a:r>
            <a:endParaRPr sz="1600">
              <a:solidFill>
                <a:srgbClr val="3C78D8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The majority will be autograded, and some graded manually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935b5aa275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35b5aa275_0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Capstone Project (30 pts) </a:t>
            </a:r>
            <a:r>
              <a:rPr lang="en">
                <a:solidFill>
                  <a:srgbClr val="3C78D8"/>
                </a:solidFill>
              </a:rPr>
              <a:t>In-Depth</a:t>
            </a:r>
            <a:r>
              <a:rPr lang="en">
                <a:solidFill>
                  <a:srgbClr val="3C78D8"/>
                </a:solidFill>
              </a:rPr>
              <a:t> in Week 5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78" name="Google Shape;378;g935b5aa275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g935b5aa275_0_13"/>
          <p:cNvPicPr preferRelativeResize="0"/>
          <p:nvPr/>
        </p:nvPicPr>
        <p:blipFill rotWithShape="1">
          <a:blip r:embed="rId3">
            <a:alphaModFix/>
          </a:blip>
          <a:srcRect b="8096" l="0" r="64535" t="0"/>
          <a:stretch/>
        </p:blipFill>
        <p:spPr>
          <a:xfrm>
            <a:off x="7316000" y="1094300"/>
            <a:ext cx="1156450" cy="36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935b5aa275_0_13"/>
          <p:cNvSpPr txBox="1"/>
          <p:nvPr>
            <p:ph idx="1" type="body"/>
          </p:nvPr>
        </p:nvSpPr>
        <p:spPr>
          <a:xfrm>
            <a:off x="6060475" y="4755125"/>
            <a:ext cx="33438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34343"/>
                </a:solidFill>
              </a:rPr>
              <a:t>Xin et al. 2016 Nat Immunol</a:t>
            </a:r>
            <a:endParaRPr i="1"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71a40d359_0_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Capstone Project (30 pts) </a:t>
            </a:r>
            <a:r>
              <a:rPr lang="en">
                <a:solidFill>
                  <a:srgbClr val="3C78D8"/>
                </a:solidFill>
              </a:rPr>
              <a:t>In-Depth in Week 5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86" name="Google Shape;386;g971a40d359_0_54"/>
          <p:cNvSpPr txBox="1"/>
          <p:nvPr>
            <p:ph idx="1" type="body"/>
          </p:nvPr>
        </p:nvSpPr>
        <p:spPr>
          <a:xfrm>
            <a:off x="-352950" y="12135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Content								15 pts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Visual		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Organization	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Accuracy							5 pts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Presentation							10 pts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Group effort (3-4 ppl)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Quality							5 pts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Peer Review							5 pts 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Comments per 2 assigned groups 			2*2.5 pts</a:t>
            </a:r>
            <a:endParaRPr>
              <a:solidFill>
                <a:srgbClr val="434343"/>
              </a:solidFill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One for Tue, one for Thu of Week 12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87" name="Google Shape;387;g971a40d359_0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g971a40d359_0_54"/>
          <p:cNvPicPr preferRelativeResize="0"/>
          <p:nvPr/>
        </p:nvPicPr>
        <p:blipFill rotWithShape="1">
          <a:blip r:embed="rId3">
            <a:alphaModFix/>
          </a:blip>
          <a:srcRect b="8096" l="0" r="64535" t="0"/>
          <a:stretch/>
        </p:blipFill>
        <p:spPr>
          <a:xfrm>
            <a:off x="7316000" y="1094300"/>
            <a:ext cx="1156450" cy="36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971a40d359_0_54"/>
          <p:cNvSpPr txBox="1"/>
          <p:nvPr>
            <p:ph idx="1" type="body"/>
          </p:nvPr>
        </p:nvSpPr>
        <p:spPr>
          <a:xfrm>
            <a:off x="6060475" y="4755125"/>
            <a:ext cx="33438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34343"/>
                </a:solidFill>
              </a:rPr>
              <a:t>Xin et al. 2016 Nat Immunol</a:t>
            </a:r>
            <a:endParaRPr i="1" sz="1000">
              <a:solidFill>
                <a:srgbClr val="434343"/>
              </a:solidFill>
            </a:endParaRPr>
          </a:p>
        </p:txBody>
      </p:sp>
      <p:pic>
        <p:nvPicPr>
          <p:cNvPr id="390" name="Google Shape;390;g971a40d359_0_54"/>
          <p:cNvPicPr preferRelativeResize="0"/>
          <p:nvPr/>
        </p:nvPicPr>
        <p:blipFill rotWithShape="1">
          <a:blip r:embed="rId4">
            <a:alphaModFix/>
          </a:blip>
          <a:srcRect b="43421" l="17880" r="13244" t="1044"/>
          <a:stretch/>
        </p:blipFill>
        <p:spPr>
          <a:xfrm>
            <a:off x="5542299" y="116755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b743f896f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Github, Slack (quick questions), and email</a:t>
            </a:r>
            <a:endParaRPr/>
          </a:p>
        </p:txBody>
      </p:sp>
      <p:pic>
        <p:nvPicPr>
          <p:cNvPr id="396" name="Google Shape;396;g8b743f896f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25" y="1443152"/>
            <a:ext cx="7352552" cy="26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8b743f896f_0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Academic Integrity</a:t>
            </a:r>
            <a:endParaRPr/>
          </a:p>
        </p:txBody>
      </p:sp>
      <p:sp>
        <p:nvSpPr>
          <p:cNvPr id="403" name="Google Shape;40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Char char="●"/>
            </a:pPr>
            <a:r>
              <a:rPr b="1" lang="en">
                <a:solidFill>
                  <a:srgbClr val="93C47D"/>
                </a:solidFill>
              </a:rPr>
              <a:t>Reasonable</a:t>
            </a:r>
            <a:endParaRPr b="1">
              <a:solidFill>
                <a:srgbClr val="93C47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Discussing assignments and course material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Helping a classmate find a bug in their code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Showing your program to a classmate to help you find a problem in your code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Using online resources to solve assignments, so long as they're not solutions to the assigned problems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Whiteboarding solutions to assignments with others using diagrams or pseudocode but not actual code</a:t>
            </a:r>
            <a:br>
              <a:rPr lang="en" sz="1200"/>
            </a:b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b="1" lang="en">
                <a:solidFill>
                  <a:srgbClr val="E06666"/>
                </a:solidFill>
              </a:rPr>
              <a:t>Unreasonable</a:t>
            </a:r>
            <a:endParaRPr b="1">
              <a:solidFill>
                <a:srgbClr val="E0666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Viewing a classmate's solution in order to solve your assignment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Giving your assignment solution to another student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Starting with someone else's code and making changes to personalize it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Submitting work from a previous course/project as your final project</a:t>
            </a:r>
            <a:endParaRPr sz="1200"/>
          </a:p>
        </p:txBody>
      </p:sp>
      <p:pic>
        <p:nvPicPr>
          <p:cNvPr id="404" name="Google Shape;4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6725" y="4703625"/>
            <a:ext cx="4345603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A1.aa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Course Intro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b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Credit: Andrew Su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/>
          <p:nvPr>
            <p:ph type="title"/>
          </p:nvPr>
        </p:nvSpPr>
        <p:spPr>
          <a:xfrm>
            <a:off x="667975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This class strives to maintain a welcoming environment for learners of all levels and backgrounds</a:t>
            </a:r>
            <a:endParaRPr/>
          </a:p>
        </p:txBody>
      </p:sp>
      <p:sp>
        <p:nvSpPr>
          <p:cNvPr id="411" name="Google Shape;41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69e613b2_0_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g9469e613b2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9469e613b2_0_265"/>
          <p:cNvSpPr txBox="1"/>
          <p:nvPr>
            <p:ph type="title"/>
          </p:nvPr>
        </p:nvSpPr>
        <p:spPr>
          <a:xfrm>
            <a:off x="196350" y="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/>
              <a:t>Infographic Credit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Forbes</a:t>
            </a:r>
            <a:endParaRPr sz="1000"/>
          </a:p>
        </p:txBody>
      </p:sp>
      <p:sp>
        <p:nvSpPr>
          <p:cNvPr id="419" name="Google Shape;419;g9469e613b2_0_265"/>
          <p:cNvSpPr txBox="1"/>
          <p:nvPr/>
        </p:nvSpPr>
        <p:spPr>
          <a:xfrm>
            <a:off x="5091650" y="-205675"/>
            <a:ext cx="383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Diversity in STEM: </a:t>
            </a:r>
            <a:br>
              <a:rPr b="1" lang="en" sz="2000">
                <a:solidFill>
                  <a:schemeClr val="dk1"/>
                </a:solidFill>
              </a:rPr>
            </a:br>
            <a:r>
              <a:rPr b="1" lang="en" sz="2000">
                <a:solidFill>
                  <a:schemeClr val="dk1"/>
                </a:solidFill>
              </a:rPr>
              <a:t>What It Is and Why It Matters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Dr. Kenneth Gibbs (NIH)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Scientific American article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Diversity is critical to excellence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Lack of diversity represents a loss of talent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Enhancing diversity is key to long-term economic growth and global competitiveness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469e613b2_0_2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g9469e613b2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9469e613b2_0_279"/>
          <p:cNvSpPr txBox="1"/>
          <p:nvPr>
            <p:ph type="title"/>
          </p:nvPr>
        </p:nvSpPr>
        <p:spPr>
          <a:xfrm>
            <a:off x="196350" y="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/>
              <a:t>Infographic Credit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Forbes</a:t>
            </a:r>
            <a:endParaRPr sz="1000"/>
          </a:p>
        </p:txBody>
      </p:sp>
      <p:sp>
        <p:nvSpPr>
          <p:cNvPr id="427" name="Google Shape;427;g9469e613b2_0_279"/>
          <p:cNvSpPr txBox="1"/>
          <p:nvPr/>
        </p:nvSpPr>
        <p:spPr>
          <a:xfrm>
            <a:off x="5091650" y="-205675"/>
            <a:ext cx="3834000" cy="5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Diversity in STEM: </a:t>
            </a:r>
            <a:br>
              <a:rPr b="1" lang="en" sz="2000">
                <a:solidFill>
                  <a:schemeClr val="dk1"/>
                </a:solidFill>
              </a:rPr>
            </a:br>
            <a:r>
              <a:rPr b="1" lang="en" sz="2000">
                <a:solidFill>
                  <a:schemeClr val="dk1"/>
                </a:solidFill>
              </a:rPr>
              <a:t>What It Is and Why It Matters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Dr. Kenneth Gibbs (NIH)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Scientific American article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Diversity is critical to excellence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Lack of diversity represents a loss of talent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Enhancing diversity is key to long-term economic growth and global competitiveness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  <a:t>Questions to be asking yourself during this course</a:t>
            </a:r>
            <a:b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</a:br>
            <a:r>
              <a:rPr lang="en" sz="1200">
                <a:solidFill>
                  <a:schemeClr val="dk1"/>
                </a:solidFill>
              </a:rPr>
              <a:t>1. Am I being honest with my own biases, which will also benefit my ability to identify biases in the data?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2. Am I being open-minded to different perspectives, giving space for others to share the discussion?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3. What are ways I can be more directly inclusive in how I conduct my science today and going forward?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8" name="Google Shape;428;g9469e613b2_0_279"/>
          <p:cNvSpPr/>
          <p:nvPr/>
        </p:nvSpPr>
        <p:spPr>
          <a:xfrm>
            <a:off x="5069375" y="2582500"/>
            <a:ext cx="3768600" cy="21426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b743f896f_0_33"/>
          <p:cNvSpPr txBox="1"/>
          <p:nvPr>
            <p:ph type="title"/>
          </p:nvPr>
        </p:nvSpPr>
        <p:spPr>
          <a:xfrm>
            <a:off x="667975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See something? Say something.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300"/>
              <a:t>It’s our job create a conducive learning environment for you, and doing so benefits everyone (including us)</a:t>
            </a:r>
            <a:endParaRPr sz="3300"/>
          </a:p>
        </p:txBody>
      </p:sp>
      <p:sp>
        <p:nvSpPr>
          <p:cNvPr id="434" name="Google Shape;434;g8b743f896f_0_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469e613b2_0_343"/>
          <p:cNvSpPr txBox="1"/>
          <p:nvPr/>
        </p:nvSpPr>
        <p:spPr>
          <a:xfrm>
            <a:off x="728725" y="1415000"/>
            <a:ext cx="19101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80000"/>
                </a:solidFill>
              </a:rPr>
              <a:t>Documentation </a:t>
            </a:r>
            <a:endParaRPr b="1" sz="17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Code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Output</a:t>
            </a:r>
            <a:endParaRPr b="1" sz="1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an </a:t>
            </a:r>
            <a:r>
              <a:rPr b="1" lang="en" sz="1700" u="sng"/>
              <a:t>executable </a:t>
            </a:r>
            <a:r>
              <a:rPr lang="en" sz="1700"/>
              <a:t>format</a:t>
            </a:r>
            <a:endParaRPr sz="1700"/>
          </a:p>
        </p:txBody>
      </p:sp>
      <p:sp>
        <p:nvSpPr>
          <p:cNvPr id="440" name="Google Shape;440;g9469e613b2_0_343"/>
          <p:cNvSpPr txBox="1"/>
          <p:nvPr>
            <p:ph type="title"/>
          </p:nvPr>
        </p:nvSpPr>
        <p:spPr>
          <a:xfrm>
            <a:off x="311700" y="445025"/>
            <a:ext cx="37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Jupyter?</a:t>
            </a:r>
            <a:endParaRPr/>
          </a:p>
        </p:txBody>
      </p:sp>
      <p:pic>
        <p:nvPicPr>
          <p:cNvPr id="441" name="Google Shape;441;g9469e613b2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279" y="0"/>
            <a:ext cx="5074721" cy="50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9469e613b2_0_343"/>
          <p:cNvSpPr txBox="1"/>
          <p:nvPr/>
        </p:nvSpPr>
        <p:spPr>
          <a:xfrm>
            <a:off x="226400" y="4752800"/>
            <a:ext cx="3728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example from: </a:t>
            </a:r>
            <a:r>
              <a:rPr lang="en" sz="1000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http://readiab.org/book/latest/3/1.html#4.2.2</a:t>
            </a:r>
            <a:r>
              <a:rPr lang="en" sz="1000">
                <a:solidFill>
                  <a:srgbClr val="F1C232"/>
                </a:solidFill>
              </a:rPr>
              <a:t> </a:t>
            </a:r>
            <a:endParaRPr sz="1000">
              <a:solidFill>
                <a:srgbClr val="F1C232"/>
              </a:solidFill>
            </a:endParaRPr>
          </a:p>
        </p:txBody>
      </p:sp>
      <p:cxnSp>
        <p:nvCxnSpPr>
          <p:cNvPr id="443" name="Google Shape;443;g9469e613b2_0_343"/>
          <p:cNvCxnSpPr/>
          <p:nvPr/>
        </p:nvCxnSpPr>
        <p:spPr>
          <a:xfrm rot="10800000">
            <a:off x="3905375" y="106200"/>
            <a:ext cx="0" cy="1167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g9469e613b2_0_343"/>
          <p:cNvCxnSpPr/>
          <p:nvPr/>
        </p:nvCxnSpPr>
        <p:spPr>
          <a:xfrm rot="10800000">
            <a:off x="3905375" y="2115425"/>
            <a:ext cx="0" cy="14928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g9469e613b2_0_343"/>
          <p:cNvCxnSpPr/>
          <p:nvPr/>
        </p:nvCxnSpPr>
        <p:spPr>
          <a:xfrm rot="10800000">
            <a:off x="3905375" y="1443475"/>
            <a:ext cx="0" cy="516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g9469e613b2_0_343"/>
          <p:cNvCxnSpPr/>
          <p:nvPr/>
        </p:nvCxnSpPr>
        <p:spPr>
          <a:xfrm flipH="1" rot="10800000">
            <a:off x="2532850" y="672250"/>
            <a:ext cx="1266300" cy="926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g9469e613b2_0_343"/>
          <p:cNvCxnSpPr/>
          <p:nvPr/>
        </p:nvCxnSpPr>
        <p:spPr>
          <a:xfrm flipH="1" rot="10800000">
            <a:off x="2157875" y="1818350"/>
            <a:ext cx="1464600" cy="657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g9469e613b2_0_343"/>
          <p:cNvCxnSpPr/>
          <p:nvPr/>
        </p:nvCxnSpPr>
        <p:spPr>
          <a:xfrm flipH="1" rot="10800000">
            <a:off x="2150800" y="2929125"/>
            <a:ext cx="1535400" cy="3678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469e613b2_0_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(primary) States of Jupyter</a:t>
            </a:r>
            <a:endParaRPr/>
          </a:p>
        </p:txBody>
      </p:sp>
      <p:grpSp>
        <p:nvGrpSpPr>
          <p:cNvPr id="454" name="Google Shape;454;g9469e613b2_0_356"/>
          <p:cNvGrpSpPr/>
          <p:nvPr/>
        </p:nvGrpSpPr>
        <p:grpSpPr>
          <a:xfrm>
            <a:off x="2008963" y="2550994"/>
            <a:ext cx="1592100" cy="1102125"/>
            <a:chOff x="1396075" y="2310500"/>
            <a:chExt cx="1592100" cy="1102125"/>
          </a:xfrm>
        </p:grpSpPr>
        <p:sp>
          <p:nvSpPr>
            <p:cNvPr id="455" name="Google Shape;455;g9469e613b2_0_356"/>
            <p:cNvSpPr txBox="1"/>
            <p:nvPr/>
          </p:nvSpPr>
          <p:spPr>
            <a:xfrm>
              <a:off x="1396075" y="2310500"/>
              <a:ext cx="15921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Code cells</a:t>
              </a:r>
              <a:endParaRPr sz="1600"/>
            </a:p>
          </p:txBody>
        </p:sp>
        <p:sp>
          <p:nvSpPr>
            <p:cNvPr id="456" name="Google Shape;456;g9469e613b2_0_356"/>
            <p:cNvSpPr txBox="1"/>
            <p:nvPr/>
          </p:nvSpPr>
          <p:spPr>
            <a:xfrm>
              <a:off x="1396075" y="2962025"/>
              <a:ext cx="15921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Markdown cells</a:t>
              </a:r>
              <a:endParaRPr sz="1600"/>
            </a:p>
          </p:txBody>
        </p:sp>
      </p:grpSp>
      <p:cxnSp>
        <p:nvCxnSpPr>
          <p:cNvPr id="457" name="Google Shape;457;g9469e613b2_0_356"/>
          <p:cNvCxnSpPr>
            <a:stCxn id="455" idx="3"/>
            <a:endCxn id="458" idx="1"/>
          </p:cNvCxnSpPr>
          <p:nvPr/>
        </p:nvCxnSpPr>
        <p:spPr>
          <a:xfrm flipH="1" rot="10800000">
            <a:off x="3601063" y="2325694"/>
            <a:ext cx="15576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g9469e613b2_0_356"/>
          <p:cNvCxnSpPr>
            <a:stCxn id="455" idx="3"/>
            <a:endCxn id="460" idx="1"/>
          </p:cNvCxnSpPr>
          <p:nvPr/>
        </p:nvCxnSpPr>
        <p:spPr>
          <a:xfrm>
            <a:off x="3601063" y="2776294"/>
            <a:ext cx="15576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g9469e613b2_0_356"/>
          <p:cNvSpPr txBox="1"/>
          <p:nvPr/>
        </p:nvSpPr>
        <p:spPr>
          <a:xfrm>
            <a:off x="5158759" y="2100410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Edit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(click in edit area)</a:t>
            </a:r>
            <a:endParaRPr sz="1100"/>
          </a:p>
        </p:txBody>
      </p:sp>
      <p:sp>
        <p:nvSpPr>
          <p:cNvPr id="460" name="Google Shape;460;g9469e613b2_0_356"/>
          <p:cNvSpPr txBox="1"/>
          <p:nvPr/>
        </p:nvSpPr>
        <p:spPr>
          <a:xfrm>
            <a:off x="5158759" y="2876742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Command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(click out of edit area)</a:t>
            </a:r>
            <a:endParaRPr sz="1600"/>
          </a:p>
        </p:txBody>
      </p:sp>
      <p:sp>
        <p:nvSpPr>
          <p:cNvPr id="461" name="Google Shape;461;g9469e613b2_0_356"/>
          <p:cNvSpPr txBox="1"/>
          <p:nvPr/>
        </p:nvSpPr>
        <p:spPr>
          <a:xfrm>
            <a:off x="5158759" y="3653098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Rendered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(control/shift/alt-enter)</a:t>
            </a:r>
            <a:endParaRPr sz="1600"/>
          </a:p>
        </p:txBody>
      </p:sp>
      <p:cxnSp>
        <p:nvCxnSpPr>
          <p:cNvPr id="462" name="Google Shape;462;g9469e613b2_0_356"/>
          <p:cNvCxnSpPr>
            <a:stCxn id="455" idx="3"/>
            <a:endCxn id="461" idx="1"/>
          </p:cNvCxnSpPr>
          <p:nvPr/>
        </p:nvCxnSpPr>
        <p:spPr>
          <a:xfrm>
            <a:off x="3601063" y="2776294"/>
            <a:ext cx="1557600" cy="11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g9469e613b2_0_356"/>
          <p:cNvCxnSpPr>
            <a:stCxn id="456" idx="3"/>
            <a:endCxn id="458" idx="1"/>
          </p:cNvCxnSpPr>
          <p:nvPr/>
        </p:nvCxnSpPr>
        <p:spPr>
          <a:xfrm flipH="1" rot="10800000">
            <a:off x="3601063" y="2325619"/>
            <a:ext cx="1557600" cy="11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g9469e613b2_0_356"/>
          <p:cNvCxnSpPr>
            <a:stCxn id="456" idx="3"/>
            <a:endCxn id="460" idx="1"/>
          </p:cNvCxnSpPr>
          <p:nvPr/>
        </p:nvCxnSpPr>
        <p:spPr>
          <a:xfrm flipH="1" rot="10800000">
            <a:off x="3601063" y="3102019"/>
            <a:ext cx="15576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g9469e613b2_0_356"/>
          <p:cNvCxnSpPr>
            <a:stCxn id="456" idx="3"/>
            <a:endCxn id="461" idx="1"/>
          </p:cNvCxnSpPr>
          <p:nvPr/>
        </p:nvCxnSpPr>
        <p:spPr>
          <a:xfrm>
            <a:off x="3601063" y="3427819"/>
            <a:ext cx="15576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g9469e613b2_0_356"/>
          <p:cNvSpPr txBox="1"/>
          <p:nvPr/>
        </p:nvSpPr>
        <p:spPr>
          <a:xfrm>
            <a:off x="1340225" y="4741025"/>
            <a:ext cx="77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using </a:t>
            </a: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Jupyter Keyboard Shortcuts</a:t>
            </a:r>
            <a:endParaRPr>
              <a:solidFill>
                <a:srgbClr val="F1C232"/>
              </a:solidFill>
            </a:endParaRPr>
          </a:p>
        </p:txBody>
      </p:sp>
      <p:grpSp>
        <p:nvGrpSpPr>
          <p:cNvPr id="467" name="Google Shape;467;g9469e613b2_0_356"/>
          <p:cNvGrpSpPr/>
          <p:nvPr/>
        </p:nvGrpSpPr>
        <p:grpSpPr>
          <a:xfrm>
            <a:off x="5201379" y="4795595"/>
            <a:ext cx="315832" cy="307204"/>
            <a:chOff x="3406000" y="4672425"/>
            <a:chExt cx="388000" cy="377400"/>
          </a:xfrm>
        </p:grpSpPr>
        <p:sp>
          <p:nvSpPr>
            <p:cNvPr id="468" name="Google Shape;468;g9469e613b2_0_356"/>
            <p:cNvSpPr/>
            <p:nvPr/>
          </p:nvSpPr>
          <p:spPr>
            <a:xfrm>
              <a:off x="3416600" y="4672425"/>
              <a:ext cx="377400" cy="377400"/>
            </a:xfrm>
            <a:prstGeom prst="ellips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g9469e613b2_0_356"/>
            <p:cNvSpPr/>
            <p:nvPr/>
          </p:nvSpPr>
          <p:spPr>
            <a:xfrm rot="-8100000">
              <a:off x="3437545" y="47849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g9469e613b2_0_356"/>
            <p:cNvSpPr/>
            <p:nvPr/>
          </p:nvSpPr>
          <p:spPr>
            <a:xfrm rot="-8100000">
              <a:off x="3552920" y="47810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469e613b2_0_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Markdown Cells</a:t>
            </a:r>
            <a:endParaRPr/>
          </a:p>
        </p:txBody>
      </p:sp>
      <p:pic>
        <p:nvPicPr>
          <p:cNvPr id="476" name="Google Shape;476;g9469e613b2_0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63231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9469e613b2_0_392"/>
          <p:cNvSpPr txBox="1"/>
          <p:nvPr/>
        </p:nvSpPr>
        <p:spPr>
          <a:xfrm>
            <a:off x="3242500" y="4807400"/>
            <a:ext cx="58353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Excerpt from </a:t>
            </a:r>
            <a:r>
              <a:rPr lang="en" sz="1300" u="sng">
                <a:solidFill>
                  <a:srgbClr val="FFD96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https://guides.github.com/pdfs/markdown-cheatsheet-online.pdf</a:t>
            </a:r>
            <a:r>
              <a:rPr lang="en" sz="1300">
                <a:solidFill>
                  <a:srgbClr val="FFD966"/>
                </a:solidFill>
              </a:rPr>
              <a:t> </a:t>
            </a:r>
            <a:endParaRPr sz="1300">
              <a:solidFill>
                <a:srgbClr val="FFD966"/>
              </a:solidFill>
            </a:endParaRPr>
          </a:p>
        </p:txBody>
      </p:sp>
      <p:sp>
        <p:nvSpPr>
          <p:cNvPr id="478" name="Google Shape;478;g9469e613b2_0_392"/>
          <p:cNvSpPr txBox="1"/>
          <p:nvPr>
            <p:ph idx="1" type="body"/>
          </p:nvPr>
        </p:nvSpPr>
        <p:spPr>
          <a:xfrm>
            <a:off x="3886200" y="0"/>
            <a:ext cx="52578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Full Docs: </a:t>
            </a:r>
            <a:r>
              <a:rPr lang="en" sz="1100" u="sng">
                <a:solidFill>
                  <a:srgbClr val="F1C23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https://jupyter-notebook.readthedocs.io/en/stable/examples/Notebook/Working%20With%20Markdown%20Cells.html</a:t>
            </a:r>
            <a:endParaRPr sz="1100">
              <a:solidFill>
                <a:srgbClr val="F1C23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4307adb6a_3_0"/>
          <p:cNvSpPr txBox="1"/>
          <p:nvPr/>
        </p:nvSpPr>
        <p:spPr>
          <a:xfrm>
            <a:off x="486825" y="14111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(locally)</a:t>
            </a:r>
            <a:endParaRPr/>
          </a:p>
        </p:txBody>
      </p:sp>
      <p:sp>
        <p:nvSpPr>
          <p:cNvPr id="484" name="Google Shape;484;g94307adb6a_3_0"/>
          <p:cNvSpPr txBox="1"/>
          <p:nvPr/>
        </p:nvSpPr>
        <p:spPr>
          <a:xfrm>
            <a:off x="486825" y="28970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jupyterhub</a:t>
            </a:r>
            <a:endParaRPr/>
          </a:p>
        </p:txBody>
      </p:sp>
      <p:sp>
        <p:nvSpPr>
          <p:cNvPr id="485" name="Google Shape;485;g94307adb6a_3_0"/>
          <p:cNvSpPr txBox="1"/>
          <p:nvPr/>
        </p:nvSpPr>
        <p:spPr>
          <a:xfrm>
            <a:off x="3581400" y="4247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work</a:t>
            </a:r>
            <a:endParaRPr/>
          </a:p>
        </p:txBody>
      </p:sp>
      <p:sp>
        <p:nvSpPr>
          <p:cNvPr id="486" name="Google Shape;486;g94307adb6a_3_0"/>
          <p:cNvSpPr txBox="1"/>
          <p:nvPr/>
        </p:nvSpPr>
        <p:spPr>
          <a:xfrm>
            <a:off x="6326000" y="4247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getting/submitting homeworks</a:t>
            </a:r>
            <a:endParaRPr/>
          </a:p>
        </p:txBody>
      </p:sp>
      <p:sp>
        <p:nvSpPr>
          <p:cNvPr id="487" name="Google Shape;487;g94307adb6a_3_0"/>
          <p:cNvSpPr txBox="1"/>
          <p:nvPr/>
        </p:nvSpPr>
        <p:spPr>
          <a:xfrm>
            <a:off x="3581400" y="13772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access via local "terminal"</a:t>
            </a:r>
            <a:endParaRPr/>
          </a:p>
        </p:txBody>
      </p:sp>
      <p:sp>
        <p:nvSpPr>
          <p:cNvPr id="488" name="Google Shape;488;g94307adb6a_3_0"/>
          <p:cNvSpPr txBox="1"/>
          <p:nvPr/>
        </p:nvSpPr>
        <p:spPr>
          <a:xfrm>
            <a:off x="3581400" y="28970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but need to be on campus or via VPN</a:t>
            </a:r>
            <a:endParaRPr/>
          </a:p>
        </p:txBody>
      </p:sp>
      <p:sp>
        <p:nvSpPr>
          <p:cNvPr id="489" name="Google Shape;489;g94307adb6a_3_0"/>
          <p:cNvSpPr txBox="1"/>
          <p:nvPr/>
        </p:nvSpPr>
        <p:spPr>
          <a:xfrm>
            <a:off x="6502400" y="13772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490" name="Google Shape;490;g94307adb6a_3_0"/>
          <p:cNvSpPr txBox="1"/>
          <p:nvPr/>
        </p:nvSpPr>
        <p:spPr>
          <a:xfrm>
            <a:off x="6502400" y="28970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b743f896f_0_35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8b743f896f_0_355"/>
          <p:cNvSpPr txBox="1"/>
          <p:nvPr>
            <p:ph type="title"/>
          </p:nvPr>
        </p:nvSpPr>
        <p:spPr>
          <a:xfrm>
            <a:off x="311700" y="180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Demo Time</a:t>
            </a:r>
            <a:br>
              <a:rPr b="1" lang="en" sz="2000">
                <a:solidFill>
                  <a:schemeClr val="dk2"/>
                </a:solidFill>
              </a:rPr>
            </a:br>
            <a:br>
              <a:rPr b="1"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every time you see this color slide, </a:t>
            </a:r>
            <a:br>
              <a:rPr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it means we’re switching over to Hands-on exercises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97" name="Google Shape;497;g8b743f896f_0_3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63809b023_0_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963809b023_0_0"/>
          <p:cNvSpPr txBox="1"/>
          <p:nvPr>
            <p:ph type="title"/>
          </p:nvPr>
        </p:nvSpPr>
        <p:spPr>
          <a:xfrm>
            <a:off x="311700" y="1026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Congratulations on being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2000" u="sng">
                <a:solidFill>
                  <a:schemeClr val="dk2"/>
                </a:solidFill>
              </a:rPr>
              <a:t>t</a:t>
            </a:r>
            <a:r>
              <a:rPr i="1" lang="en" sz="2000" u="sng">
                <a:solidFill>
                  <a:schemeClr val="dk2"/>
                </a:solidFill>
              </a:rPr>
              <a:t>he</a:t>
            </a:r>
            <a:r>
              <a:rPr i="1" lang="en" sz="2000">
                <a:solidFill>
                  <a:schemeClr val="dk2"/>
                </a:solidFill>
              </a:rPr>
              <a:t> </a:t>
            </a:r>
            <a:r>
              <a:rPr lang="en" sz="2000">
                <a:solidFill>
                  <a:schemeClr val="dk2"/>
                </a:solidFill>
              </a:rPr>
              <a:t>first class every at TSRI to use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Jupyter Hub and nbgrader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(share screen)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http://jupyterhub-abcb.scripps.edu/</a:t>
            </a:r>
            <a:r>
              <a:rPr b="1" lang="en">
                <a:solidFill>
                  <a:srgbClr val="F1C232"/>
                </a:solidFill>
              </a:rPr>
              <a:t> </a:t>
            </a:r>
            <a:endParaRPr b="1">
              <a:solidFill>
                <a:srgbClr val="F1C23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Use VPN to access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>
                <a:solidFill>
                  <a:schemeClr val="dk2"/>
                </a:solidFill>
              </a:rPr>
            </a:br>
            <a:endParaRPr sz="2000">
              <a:solidFill>
                <a:srgbClr val="E06666"/>
              </a:solidFill>
            </a:endParaRPr>
          </a:p>
        </p:txBody>
      </p:sp>
      <p:sp>
        <p:nvSpPr>
          <p:cNvPr id="504" name="Google Shape;504;g963809b02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9469e613b2_0_141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9" name="Google Shape;79;g9469e613b2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0" name="Google Shape;80;g9469e613b2_0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1" name="Google Shape;81;g9469e613b2_0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2" name="Google Shape;82;g9469e613b2_0_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3" name="Google Shape;83;g9469e613b2_0_14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Introductions (30 sec each)</a:t>
            </a:r>
            <a:endParaRPr/>
          </a:p>
        </p:txBody>
      </p:sp>
      <p:cxnSp>
        <p:nvCxnSpPr>
          <p:cNvPr id="84" name="Google Shape;84;g9469e613b2_0_14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g9469e613b2_0_141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86" name="Google Shape;86;g9469e613b2_0_141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" name="Google Shape;87;g9469e613b2_0_141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88" name="Google Shape;88;g9469e613b2_0_141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9" name="Google Shape;89;g9469e613b2_0_141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0" name="Google Shape;90;g9469e613b2_0_141"/>
          <p:cNvSpPr txBox="1"/>
          <p:nvPr>
            <p:ph idx="4294967295" type="title"/>
          </p:nvPr>
        </p:nvSpPr>
        <p:spPr>
          <a:xfrm>
            <a:off x="2934550" y="1351650"/>
            <a:ext cx="84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TAs</a:t>
            </a:r>
            <a:endParaRPr/>
          </a:p>
        </p:txBody>
      </p:sp>
      <p:sp>
        <p:nvSpPr>
          <p:cNvPr id="91" name="Google Shape;91;g9469e613b2_0_141"/>
          <p:cNvSpPr txBox="1"/>
          <p:nvPr>
            <p:ph idx="4294967295" type="title"/>
          </p:nvPr>
        </p:nvSpPr>
        <p:spPr>
          <a:xfrm>
            <a:off x="2934550" y="3250325"/>
            <a:ext cx="1607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Directors</a:t>
            </a:r>
            <a:endParaRPr/>
          </a:p>
        </p:txBody>
      </p:sp>
      <p:sp>
        <p:nvSpPr>
          <p:cNvPr id="92" name="Google Shape;92;g9469e613b2_0_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71a40d359_0_4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971a40d359_0_40"/>
          <p:cNvSpPr txBox="1"/>
          <p:nvPr>
            <p:ph type="title"/>
          </p:nvPr>
        </p:nvSpPr>
        <p:spPr>
          <a:xfrm>
            <a:off x="311700" y="1026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Congratulations on being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2000" u="sng">
                <a:solidFill>
                  <a:schemeClr val="dk2"/>
                </a:solidFill>
              </a:rPr>
              <a:t>the</a:t>
            </a:r>
            <a:r>
              <a:rPr i="1" lang="en" sz="2000">
                <a:solidFill>
                  <a:schemeClr val="dk2"/>
                </a:solidFill>
              </a:rPr>
              <a:t> </a:t>
            </a:r>
            <a:r>
              <a:rPr lang="en" sz="2000">
                <a:solidFill>
                  <a:schemeClr val="dk2"/>
                </a:solidFill>
              </a:rPr>
              <a:t>first class every at TSRI to use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Jupyter Hub and nbgrader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(share screen)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http://jupyterhub-abcb.scripps.edu/</a:t>
            </a:r>
            <a:r>
              <a:rPr b="1" lang="en">
                <a:solidFill>
                  <a:srgbClr val="F1C232"/>
                </a:solidFill>
              </a:rPr>
              <a:t> </a:t>
            </a:r>
            <a:endParaRPr b="1">
              <a:solidFill>
                <a:srgbClr val="F1C23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Use VPN to access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>
                <a:solidFill>
                  <a:schemeClr val="dk2"/>
                </a:solidFill>
              </a:rPr>
            </a:br>
            <a:endParaRPr sz="2000">
              <a:solidFill>
                <a:srgbClr val="E06666"/>
              </a:solidFill>
            </a:endParaRPr>
          </a:p>
        </p:txBody>
      </p:sp>
      <p:sp>
        <p:nvSpPr>
          <p:cNvPr id="511" name="Google Shape;511;g971a40d359_0_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g971a40d359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00" y="5091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13" name="Google Shape;513;g971a40d359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475" y="5091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b743f896f_0_36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8b743f896f_0_360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Let’s try it! </a:t>
            </a:r>
            <a:r>
              <a:rPr i="1" lang="en" sz="2200">
                <a:solidFill>
                  <a:srgbClr val="434343"/>
                </a:solidFill>
              </a:rPr>
              <a:t>i</a:t>
            </a:r>
            <a:r>
              <a:rPr i="1" lang="en" sz="2200">
                <a:solidFill>
                  <a:srgbClr val="434343"/>
                </a:solidFill>
              </a:rPr>
              <a:t>n chronological order</a:t>
            </a:r>
            <a:endParaRPr i="1" sz="2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Access HW 1 (from Github, on your personal computer)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</a:t>
            </a:r>
            <a:r>
              <a:rPr lang="en" sz="2200">
                <a:solidFill>
                  <a:schemeClr val="dk2"/>
                </a:solidFill>
              </a:rPr>
              <a:t>   ] Confirm you’ve turned on ‘watch releases’ for our 2020 repo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Complete A1.aa tasks on your own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Copy / paste these to jupyterhub, and save (confirm login)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Enable Slack, access abcb-2020 post your introduction 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      *update name and picture, if needed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Enable Canvas notifications, post same sentence in forum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20" name="Google Shape;520;g8b743f896f_0_3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469e613b2_0_2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A1.ab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Bash Basics</a:t>
            </a:r>
            <a:endParaRPr/>
          </a:p>
        </p:txBody>
      </p:sp>
      <p:sp>
        <p:nvSpPr>
          <p:cNvPr id="526" name="Google Shape;526;g9469e613b2_0_259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Andrew Su</a:t>
            </a:r>
            <a:br>
              <a:rPr lang="en" sz="2400">
                <a:solidFill>
                  <a:srgbClr val="595959"/>
                </a:solidFill>
              </a:rPr>
            </a:br>
            <a:r>
              <a:rPr lang="en" sz="2400">
                <a:solidFill>
                  <a:srgbClr val="595959"/>
                </a:solidFill>
              </a:rPr>
              <a:t>Credit: Huitian Dao and Sabah Ul-Hasan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9469e613b2_0_2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9469e613b2_0_2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g9469e613b2_0_28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Concepts</a:t>
            </a:r>
            <a:endParaRPr/>
          </a:p>
        </p:txBody>
      </p:sp>
      <p:cxnSp>
        <p:nvCxnSpPr>
          <p:cNvPr id="534" name="Google Shape;534;g9469e613b2_0_28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g9469e613b2_0_287"/>
          <p:cNvSpPr txBox="1"/>
          <p:nvPr>
            <p:ph idx="4294967295" type="body"/>
          </p:nvPr>
        </p:nvSpPr>
        <p:spPr>
          <a:xfrm>
            <a:off x="321550" y="1038925"/>
            <a:ext cx="4586700" cy="3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Shell</a:t>
            </a:r>
            <a:r>
              <a:rPr b="1" lang="en" sz="1700"/>
              <a:t> </a:t>
            </a:r>
            <a:r>
              <a:rPr lang="en" sz="1700"/>
              <a:t>is a user interface for </a:t>
            </a:r>
            <a:br>
              <a:rPr lang="en" sz="1700"/>
            </a:br>
            <a:r>
              <a:rPr lang="en" sz="1700"/>
              <a:t>access to an operating system's services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Bash</a:t>
            </a:r>
            <a:r>
              <a:rPr b="1" lang="en" sz="1700"/>
              <a:t> </a:t>
            </a:r>
            <a:r>
              <a:rPr lang="en" sz="1700"/>
              <a:t>is a popular shell for </a:t>
            </a:r>
            <a:br>
              <a:rPr lang="en" sz="1700"/>
            </a:br>
            <a:r>
              <a:rPr lang="en" sz="1700"/>
              <a:t>Unix/Linux systems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</a:t>
            </a:r>
            <a:r>
              <a:rPr b="1" lang="en" sz="1700">
                <a:solidFill>
                  <a:srgbClr val="3C78D8"/>
                </a:solidFill>
              </a:rPr>
              <a:t>command-line interface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b="1" lang="en" sz="1700">
                <a:solidFill>
                  <a:srgbClr val="3C78D8"/>
                </a:solidFill>
              </a:rPr>
              <a:t>(CLI)</a:t>
            </a:r>
            <a:r>
              <a:rPr b="1" lang="en" sz="1700"/>
              <a:t> </a:t>
            </a:r>
            <a:r>
              <a:rPr lang="en" sz="1700"/>
              <a:t>is </a:t>
            </a:r>
            <a:br>
              <a:rPr lang="en" sz="1700"/>
            </a:br>
            <a:r>
              <a:rPr lang="en" sz="1700"/>
              <a:t>how users control a system with </a:t>
            </a:r>
            <a:br>
              <a:rPr lang="en" sz="1700"/>
            </a:br>
            <a:r>
              <a:rPr lang="en" sz="1700"/>
              <a:t>commands (via text)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contrast, a </a:t>
            </a:r>
            <a:r>
              <a:rPr b="1" lang="en" sz="1700">
                <a:solidFill>
                  <a:srgbClr val="3C78D8"/>
                </a:solidFill>
              </a:rPr>
              <a:t>graphical user interface (GUI)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lang="en" sz="1700"/>
              <a:t>provides user control using graphical icons</a:t>
            </a:r>
            <a:br>
              <a:rPr lang="en" sz="1700"/>
            </a:br>
            <a:endParaRPr sz="1700"/>
          </a:p>
        </p:txBody>
      </p:sp>
      <p:pic>
        <p:nvPicPr>
          <p:cNvPr id="536" name="Google Shape;536;g9469e613b2_0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00" y="581125"/>
            <a:ext cx="387667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9469e613b2_0_287"/>
          <p:cNvSpPr txBox="1"/>
          <p:nvPr/>
        </p:nvSpPr>
        <p:spPr>
          <a:xfrm>
            <a:off x="1257600" y="4706425"/>
            <a:ext cx="7423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Advanced: </a:t>
            </a:r>
            <a:r>
              <a:rPr lang="en" sz="1200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All Developers Should Learn Command Line</a:t>
            </a:r>
            <a:endParaRPr sz="1200">
              <a:solidFill>
                <a:srgbClr val="F1C232"/>
              </a:solidFill>
            </a:endParaRPr>
          </a:p>
        </p:txBody>
      </p:sp>
      <p:grpSp>
        <p:nvGrpSpPr>
          <p:cNvPr id="538" name="Google Shape;538;g9469e613b2_0_287"/>
          <p:cNvGrpSpPr/>
          <p:nvPr/>
        </p:nvGrpSpPr>
        <p:grpSpPr>
          <a:xfrm>
            <a:off x="4071254" y="4706420"/>
            <a:ext cx="315832" cy="307204"/>
            <a:chOff x="3406000" y="4672425"/>
            <a:chExt cx="388000" cy="377400"/>
          </a:xfrm>
        </p:grpSpPr>
        <p:sp>
          <p:nvSpPr>
            <p:cNvPr id="539" name="Google Shape;539;g9469e613b2_0_287"/>
            <p:cNvSpPr/>
            <p:nvPr/>
          </p:nvSpPr>
          <p:spPr>
            <a:xfrm>
              <a:off x="3416600" y="4672425"/>
              <a:ext cx="377400" cy="377400"/>
            </a:xfrm>
            <a:prstGeom prst="ellips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9469e613b2_0_287"/>
            <p:cNvSpPr/>
            <p:nvPr/>
          </p:nvSpPr>
          <p:spPr>
            <a:xfrm rot="-8100000">
              <a:off x="3437545" y="47849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g9469e613b2_0_287"/>
            <p:cNvSpPr/>
            <p:nvPr/>
          </p:nvSpPr>
          <p:spPr>
            <a:xfrm rot="-8100000">
              <a:off x="3552920" y="47810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469e613b2_0_3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g9469e613b2_0_30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Launching a Shell Through a Terminal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cxnSp>
        <p:nvCxnSpPr>
          <p:cNvPr id="548" name="Google Shape;548;g9469e613b2_0_30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g9469e613b2_0_302"/>
          <p:cNvSpPr txBox="1"/>
          <p:nvPr/>
        </p:nvSpPr>
        <p:spPr>
          <a:xfrm>
            <a:off x="1008350" y="4731625"/>
            <a:ext cx="77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Advanced: </a:t>
            </a: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Customize (and Colorize) Your Bash Prompt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550" name="Google Shape;550;g9469e613b2_0_302"/>
          <p:cNvSpPr txBox="1"/>
          <p:nvPr/>
        </p:nvSpPr>
        <p:spPr>
          <a:xfrm>
            <a:off x="568600" y="3105075"/>
            <a:ext cx="7785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asu@LAPTOP-LBU6JGIM:~/Applied-Bioinformatics$</a:t>
            </a:r>
            <a:endParaRPr sz="17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g9469e613b2_0_302"/>
          <p:cNvSpPr txBox="1"/>
          <p:nvPr>
            <p:ph idx="4294967295" type="body"/>
          </p:nvPr>
        </p:nvSpPr>
        <p:spPr>
          <a:xfrm>
            <a:off x="311700" y="1741200"/>
            <a:ext cx="3999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 a </a:t>
            </a:r>
            <a:r>
              <a:rPr b="1" lang="en" sz="1900">
                <a:solidFill>
                  <a:srgbClr val="3C78D8"/>
                </a:solidFill>
              </a:rPr>
              <a:t>Mac</a:t>
            </a:r>
            <a:r>
              <a:rPr lang="en" sz="1900"/>
              <a:t>, spotlight search for “terminal”</a:t>
            </a:r>
            <a:endParaRPr sz="1900"/>
          </a:p>
        </p:txBody>
      </p:sp>
      <p:sp>
        <p:nvSpPr>
          <p:cNvPr id="552" name="Google Shape;552;g9469e613b2_0_302"/>
          <p:cNvSpPr txBox="1"/>
          <p:nvPr>
            <p:ph idx="4294967295" type="body"/>
          </p:nvPr>
        </p:nvSpPr>
        <p:spPr>
          <a:xfrm>
            <a:off x="4832400" y="1741200"/>
            <a:ext cx="3999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 </a:t>
            </a:r>
            <a:r>
              <a:rPr b="1" lang="en" sz="1900">
                <a:solidFill>
                  <a:srgbClr val="3C78D8"/>
                </a:solidFill>
              </a:rPr>
              <a:t>Windows 10</a:t>
            </a:r>
            <a:r>
              <a:rPr lang="en" sz="1900"/>
              <a:t>, windows search for “ubuntu” or launch cmder</a:t>
            </a:r>
            <a:endParaRPr sz="1900"/>
          </a:p>
        </p:txBody>
      </p:sp>
      <p:cxnSp>
        <p:nvCxnSpPr>
          <p:cNvPr id="553" name="Google Shape;553;g9469e613b2_0_302"/>
          <p:cNvCxnSpPr/>
          <p:nvPr/>
        </p:nvCxnSpPr>
        <p:spPr>
          <a:xfrm>
            <a:off x="1811375" y="3509775"/>
            <a:ext cx="3855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g9469e613b2_0_302"/>
          <p:cNvCxnSpPr/>
          <p:nvPr/>
        </p:nvCxnSpPr>
        <p:spPr>
          <a:xfrm>
            <a:off x="2293225" y="3509775"/>
            <a:ext cx="17922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g9469e613b2_0_302"/>
          <p:cNvCxnSpPr/>
          <p:nvPr/>
        </p:nvCxnSpPr>
        <p:spPr>
          <a:xfrm>
            <a:off x="4181775" y="3509775"/>
            <a:ext cx="28809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g9469e613b2_0_302"/>
          <p:cNvSpPr txBox="1"/>
          <p:nvPr/>
        </p:nvSpPr>
        <p:spPr>
          <a:xfrm>
            <a:off x="1011725" y="3750650"/>
            <a:ext cx="1281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username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557" name="Google Shape;557;g9469e613b2_0_302"/>
          <p:cNvSpPr txBox="1"/>
          <p:nvPr/>
        </p:nvSpPr>
        <p:spPr>
          <a:xfrm>
            <a:off x="2389600" y="3750650"/>
            <a:ext cx="1599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Computer name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58" name="Google Shape;558;g9469e613b2_0_302"/>
          <p:cNvSpPr txBox="1"/>
          <p:nvPr/>
        </p:nvSpPr>
        <p:spPr>
          <a:xfrm>
            <a:off x="4605650" y="3750650"/>
            <a:ext cx="2033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Current directory</a:t>
            </a:r>
            <a:endParaRPr b="1">
              <a:solidFill>
                <a:srgbClr val="38761D"/>
              </a:solidFill>
            </a:endParaRPr>
          </a:p>
        </p:txBody>
      </p:sp>
      <p:cxnSp>
        <p:nvCxnSpPr>
          <p:cNvPr id="559" name="Google Shape;559;g9469e613b2_0_302"/>
          <p:cNvCxnSpPr>
            <a:stCxn id="557" idx="0"/>
            <a:endCxn id="557" idx="0"/>
          </p:cNvCxnSpPr>
          <p:nvPr/>
        </p:nvCxnSpPr>
        <p:spPr>
          <a:xfrm flipH="1" rot="-5400000">
            <a:off x="3189400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g9469e613b2_0_302"/>
          <p:cNvCxnSpPr/>
          <p:nvPr/>
        </p:nvCxnSpPr>
        <p:spPr>
          <a:xfrm flipH="1" rot="-5400000">
            <a:off x="5621900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g9469e613b2_0_302"/>
          <p:cNvCxnSpPr/>
          <p:nvPr/>
        </p:nvCxnSpPr>
        <p:spPr>
          <a:xfrm flipH="1" rot="-5400000">
            <a:off x="2003825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9469e613b2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Command (Demo for 3 min)</a:t>
            </a:r>
            <a:endParaRPr/>
          </a:p>
        </p:txBody>
      </p:sp>
      <p:sp>
        <p:nvSpPr>
          <p:cNvPr id="567" name="Google Shape;567;g9469e613b2_0_37"/>
          <p:cNvSpPr txBox="1"/>
          <p:nvPr/>
        </p:nvSpPr>
        <p:spPr>
          <a:xfrm>
            <a:off x="1893300" y="1618775"/>
            <a:ext cx="53574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[command] [options] [arguments]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cat -n test.fasta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ls -l *.txt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grep -c ‘^&gt;’ test.fasta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gzip -cd gene_info.gz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g9469e613b2_0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469e613b2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Five Commands</a:t>
            </a:r>
            <a:endParaRPr/>
          </a:p>
        </p:txBody>
      </p:sp>
      <p:sp>
        <p:nvSpPr>
          <p:cNvPr id="574" name="Google Shape;574;g9469e613b2_0_42"/>
          <p:cNvSpPr txBox="1"/>
          <p:nvPr>
            <p:ph idx="1" type="body"/>
          </p:nvPr>
        </p:nvSpPr>
        <p:spPr>
          <a:xfrm>
            <a:off x="311700" y="1152475"/>
            <a:ext cx="8520600" cy="30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" sz="2500">
                <a:solidFill>
                  <a:schemeClr val="dk1"/>
                </a:solidFill>
              </a:rPr>
              <a:t>– </a:t>
            </a:r>
            <a:r>
              <a:rPr b="1" lang="en" sz="2500" u="sng">
                <a:solidFill>
                  <a:schemeClr val="dk1"/>
                </a:solidFill>
              </a:rPr>
              <a:t>c</a:t>
            </a:r>
            <a:r>
              <a:rPr lang="en" sz="2500">
                <a:solidFill>
                  <a:schemeClr val="dk1"/>
                </a:solidFill>
              </a:rPr>
              <a:t>hange </a:t>
            </a:r>
            <a:r>
              <a:rPr b="1" lang="en" sz="2500" u="sng">
                <a:solidFill>
                  <a:schemeClr val="dk1"/>
                </a:solidFill>
              </a:rPr>
              <a:t>d</a:t>
            </a:r>
            <a:r>
              <a:rPr lang="en" sz="2500">
                <a:solidFill>
                  <a:schemeClr val="dk1"/>
                </a:solidFill>
              </a:rPr>
              <a:t>irectory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r>
              <a:rPr lang="en" sz="2500">
                <a:solidFill>
                  <a:schemeClr val="dk1"/>
                </a:solidFill>
              </a:rPr>
              <a:t>– list	directory contents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 </a:t>
            </a:r>
            <a:r>
              <a:rPr lang="en" sz="2500">
                <a:solidFill>
                  <a:schemeClr val="dk1"/>
                </a:solidFill>
              </a:rPr>
              <a:t>– </a:t>
            </a:r>
            <a:r>
              <a:rPr b="1" lang="en" sz="2500" u="sng">
                <a:solidFill>
                  <a:schemeClr val="dk1"/>
                </a:solidFill>
              </a:rPr>
              <a:t>p</a:t>
            </a:r>
            <a:r>
              <a:rPr lang="en" sz="2500">
                <a:solidFill>
                  <a:schemeClr val="dk1"/>
                </a:solidFill>
              </a:rPr>
              <a:t>rint </a:t>
            </a:r>
            <a:r>
              <a:rPr b="1" lang="en" sz="2500" u="sng">
                <a:solidFill>
                  <a:schemeClr val="dk1"/>
                </a:solidFill>
              </a:rPr>
              <a:t>w</a:t>
            </a:r>
            <a:r>
              <a:rPr lang="en" sz="2500">
                <a:solidFill>
                  <a:schemeClr val="dk1"/>
                </a:solidFill>
              </a:rPr>
              <a:t>orking</a:t>
            </a:r>
            <a:r>
              <a:rPr b="1" lang="en" sz="2500">
                <a:solidFill>
                  <a:schemeClr val="dk1"/>
                </a:solidFill>
              </a:rPr>
              <a:t> </a:t>
            </a:r>
            <a:r>
              <a:rPr b="1" lang="en" sz="2500" u="sng">
                <a:solidFill>
                  <a:schemeClr val="dk1"/>
                </a:solidFill>
              </a:rPr>
              <a:t>d</a:t>
            </a:r>
            <a:r>
              <a:rPr lang="en" sz="2500">
                <a:solidFill>
                  <a:schemeClr val="dk1"/>
                </a:solidFill>
              </a:rPr>
              <a:t>irectory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less </a:t>
            </a:r>
            <a:r>
              <a:rPr lang="en" sz="2500">
                <a:solidFill>
                  <a:schemeClr val="dk1"/>
                </a:solidFill>
              </a:rPr>
              <a:t>– examine file contents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grep </a:t>
            </a:r>
            <a:r>
              <a:rPr lang="en" sz="2500">
                <a:solidFill>
                  <a:schemeClr val="dk1"/>
                </a:solidFill>
              </a:rPr>
              <a:t>– search file contents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575" name="Google Shape;575;g9469e613b2_0_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469e613b2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Bash Scripting (quick references)</a:t>
            </a:r>
            <a:endParaRPr i="1" u="sng"/>
          </a:p>
        </p:txBody>
      </p:sp>
      <p:sp>
        <p:nvSpPr>
          <p:cNvPr id="581" name="Google Shape;581;g9469e613b2_0_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 terminal cheatsheet</a:t>
            </a:r>
            <a:r>
              <a:rPr lang="en" sz="1900">
                <a:solidFill>
                  <a:srgbClr val="6D9EEB"/>
                </a:solidFill>
              </a:rPr>
              <a:t> </a:t>
            </a:r>
            <a:r>
              <a:rPr lang="en" sz="1900">
                <a:solidFill>
                  <a:srgbClr val="000000"/>
                </a:solidFill>
              </a:rPr>
              <a:t>(applies to most terminal programs)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Bash cheatsheet</a:t>
            </a:r>
            <a:endParaRPr sz="1900" u="sng">
              <a:solidFill>
                <a:srgbClr val="3C78D8"/>
              </a:solid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Less navigation cheatsheet</a:t>
            </a:r>
            <a:endParaRPr sz="1900" u="sng">
              <a:solidFill>
                <a:srgbClr val="3C78D8"/>
              </a:solidFill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rgbClr val="0366D6"/>
              </a:solidFill>
              <a:hlinkClick r:id="rId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82" name="Google Shape;582;g9469e613b2_0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9469e613b2_0_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get help?</a:t>
            </a:r>
            <a:endParaRPr/>
          </a:p>
        </p:txBody>
      </p:sp>
      <p:sp>
        <p:nvSpPr>
          <p:cNvPr id="588" name="Google Shape;588;g9469e613b2_0_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--help </a:t>
            </a:r>
            <a:r>
              <a:rPr lang="en"/>
              <a:t>option in terminal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ls --help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man </a:t>
            </a:r>
            <a:r>
              <a:rPr lang="en"/>
              <a:t>pages (“manual”) in terminal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man ls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b="1" lang="en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ls sort by recently modified</a:t>
            </a:r>
            <a:endParaRPr b="1">
              <a:solidFill>
                <a:srgbClr val="3C78D8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useful sites: Stack Overflow, Stack Exchange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Slack and </a:t>
            </a: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Issues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589" name="Google Shape;589;g9469e613b2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832" y="148275"/>
            <a:ext cx="2762451" cy="1987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0" name="Google Shape;590;g9469e613b2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8062" y="2345550"/>
            <a:ext cx="2493225" cy="27050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91" name="Google Shape;591;g9469e613b2_0_57"/>
          <p:cNvCxnSpPr/>
          <p:nvPr/>
        </p:nvCxnSpPr>
        <p:spPr>
          <a:xfrm flipH="1" rot="10800000">
            <a:off x="4508525" y="1921275"/>
            <a:ext cx="1638600" cy="1656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g9469e613b2_0_57"/>
          <p:cNvCxnSpPr/>
          <p:nvPr/>
        </p:nvCxnSpPr>
        <p:spPr>
          <a:xfrm>
            <a:off x="5692850" y="3993700"/>
            <a:ext cx="707400" cy="265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g9469e613b2_0_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469e613b2_0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ask for help?</a:t>
            </a:r>
            <a:endParaRPr/>
          </a:p>
        </p:txBody>
      </p:sp>
      <p:sp>
        <p:nvSpPr>
          <p:cNvPr id="599" name="Google Shape;599;g9469e613b2_0_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Reduce the complexity of the problem to the minimum required to reproduce the error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Post the code necessary to produce the error and all error messages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Describe the process you’ve carried out to solve the problem yourself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Describe your computing environment </a:t>
            </a:r>
            <a:br>
              <a:rPr lang="en" sz="1600"/>
            </a:br>
            <a:r>
              <a:rPr lang="en" sz="1600"/>
              <a:t>(e.g., operating system, software versions)</a:t>
            </a:r>
            <a:endParaRPr sz="1600"/>
          </a:p>
        </p:txBody>
      </p:sp>
      <p:sp>
        <p:nvSpPr>
          <p:cNvPr id="600" name="Google Shape;600;g9469e613b2_0_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9469e613b2_0_121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8" name="Google Shape;98;g9469e613b2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9" name="Google Shape;99;g9469e613b2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0" name="Google Shape;100;g9469e613b2_0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1" name="Google Shape;101;g9469e613b2_0_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2" name="Google Shape;102;g9469e613b2_0_12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to Expect From Us</a:t>
            </a:r>
            <a:endParaRPr/>
          </a:p>
        </p:txBody>
      </p:sp>
      <p:cxnSp>
        <p:nvCxnSpPr>
          <p:cNvPr id="103" name="Google Shape;103;g9469e613b2_0_12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g9469e613b2_0_121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05" name="Google Shape;105;g9469e613b2_0_121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6" name="Google Shape;106;g9469e613b2_0_121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07" name="Google Shape;107;g9469e613b2_0_121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8" name="Google Shape;108;g9469e613b2_0_121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9" name="Google Shape;109;g9469e613b2_0_121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0" name="Google Shape;110;g9469e613b2_0_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469e613b2_0_331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9469e613b2_0_331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Let’s try it!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Complete A1.</a:t>
            </a:r>
            <a:r>
              <a:rPr lang="en" sz="2200">
                <a:solidFill>
                  <a:schemeClr val="dk2"/>
                </a:solidFill>
              </a:rPr>
              <a:t>a</a:t>
            </a:r>
            <a:r>
              <a:rPr lang="en" sz="2200">
                <a:solidFill>
                  <a:schemeClr val="dk2"/>
                </a:solidFill>
              </a:rPr>
              <a:t>b tasks of HW 1 </a:t>
            </a:r>
            <a:r>
              <a:rPr lang="en" sz="2200">
                <a:solidFill>
                  <a:schemeClr val="dk2"/>
                </a:solidFill>
              </a:rPr>
              <a:t>as think-pair-share (breakouts) 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Are you able to execute all five of the basic commands?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Try the rest on your own prior to Thu, what was helpful vs not?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07" name="Google Shape;607;g9469e613b2_0_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35b5aa275_0_2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935b5aa275_0_20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How are you feeling about ABCB now that we’ve gone through the first day?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Good.</a:t>
            </a:r>
            <a:br>
              <a:rPr lang="en" sz="1600"/>
            </a:br>
            <a:r>
              <a:rPr lang="en" sz="1600"/>
              <a:t>Worried.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Underwhelmed.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Overwhelmed.</a:t>
            </a:r>
            <a:br>
              <a:rPr lang="en" sz="1600"/>
            </a:br>
            <a:r>
              <a:rPr lang="en" sz="1600"/>
              <a:t>Excited!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614" name="Google Shape;614;g935b5aa275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9469e613b2_0_159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6" name="Google Shape;116;g9469e613b2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7" name="Google Shape;117;g9469e613b2_0_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" name="Google Shape;118;g9469e613b2_0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" name="Google Shape;119;g9469e613b2_0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0" name="Google Shape;120;g9469e613b2_0_15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It’s a Pandemic, Afterall</a:t>
            </a:r>
            <a:endParaRPr/>
          </a:p>
        </p:txBody>
      </p:sp>
      <p:cxnSp>
        <p:nvCxnSpPr>
          <p:cNvPr id="121" name="Google Shape;121;g9469e613b2_0_15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g9469e613b2_0_159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23" name="Google Shape;123;g9469e613b2_0_159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" name="Google Shape;124;g9469e613b2_0_159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25" name="Google Shape;125;g9469e613b2_0_159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6" name="Google Shape;126;g9469e613b2_0_159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7" name="Google Shape;127;g9469e613b2_0_159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We’re humans, too (as are you!)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We’ll be decompressing during non-business hours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Support of you being your healthiest self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8" name="Google Shape;128;g9469e613b2_0_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g9469e613b2_0_1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060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0" name="Google Shape;130;g9469e613b2_0_1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038" y="834288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g9469e613b2_0_1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469e613b2_0_17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ABCB Course Structure</a:t>
            </a:r>
            <a:endParaRPr/>
          </a:p>
        </p:txBody>
      </p:sp>
      <p:cxnSp>
        <p:nvCxnSpPr>
          <p:cNvPr id="137" name="Google Shape;137;g9469e613b2_0_17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g9469e613b2_0_17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https://github.com/SuLab/Applied-Bioinformatics/tree/Fall-2020</a:t>
            </a:r>
            <a:r>
              <a:rPr lang="en">
                <a:solidFill>
                  <a:srgbClr val="F1C232"/>
                </a:solidFill>
              </a:rPr>
              <a:t> 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Layout: 45 x 45, homeworks are due each Tuesday at 8 AM PST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of Scientific Computing (Unit A, ~4 weeks)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1-2</a:t>
            </a:r>
            <a:r>
              <a:rPr lang="en"/>
              <a:t> 		Jupyter, Bash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3-5 		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Bioinformatics and Computational Biology (Units B-C, ~8 weeks)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5-9</a:t>
            </a:r>
            <a:r>
              <a:rPr lang="en"/>
              <a:t> 		RNA-seq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10-12 	Capstone Project (tying it all together by reproducing a publication figure)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9" name="Google Shape;139;g9469e613b2_0_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Course Philosophy</a:t>
            </a:r>
            <a:endParaRPr/>
          </a:p>
        </p:txBody>
      </p:sp>
      <p:sp>
        <p:nvSpPr>
          <p:cNvPr id="145" name="Google Shape;14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 txBox="1"/>
          <p:nvPr>
            <p:ph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Imagine this as all of bioinformatics</a:t>
            </a:r>
            <a:endParaRPr/>
          </a:p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